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06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23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71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Jugend | Gesundheit | Sozi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4"/>
          <p:cNvSpPr>
            <a:spLocks noGrp="1"/>
          </p:cNvSpPr>
          <p:nvPr>
            <p:ph type="pic" sz="quarter" idx="11" hasCustomPrompt="1"/>
          </p:nvPr>
        </p:nvSpPr>
        <p:spPr>
          <a:xfrm>
            <a:off x="368557" y="0"/>
            <a:ext cx="8404851" cy="6313017"/>
          </a:xfrm>
          <a:custGeom>
            <a:avLst/>
            <a:gdLst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0 w 9826625"/>
              <a:gd name="connsiteY3" fmla="*/ 6972300 h 6972300"/>
              <a:gd name="connsiteX4" fmla="*/ 0 w 9826625"/>
              <a:gd name="connsiteY4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112042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112042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72300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807994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60394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60394 h 6972300"/>
              <a:gd name="connsiteX3" fmla="*/ 4900612 w 9826625"/>
              <a:gd name="connsiteY3" fmla="*/ 6240379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60394 h 6972300"/>
              <a:gd name="connsiteX3" fmla="*/ 4902993 w 9826625"/>
              <a:gd name="connsiteY3" fmla="*/ 6173704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60394 h 6972300"/>
              <a:gd name="connsiteX3" fmla="*/ 4910137 w 9826625"/>
              <a:gd name="connsiteY3" fmla="*/ 6230854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60394 h 6972300"/>
              <a:gd name="connsiteX3" fmla="*/ 4910137 w 9826625"/>
              <a:gd name="connsiteY3" fmla="*/ 6230854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60394 h 6972300"/>
              <a:gd name="connsiteX3" fmla="*/ 4910137 w 9826625"/>
              <a:gd name="connsiteY3" fmla="*/ 6230854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0 w 9826625"/>
              <a:gd name="connsiteY0" fmla="*/ 0 h 6972300"/>
              <a:gd name="connsiteX1" fmla="*/ 9826625 w 9826625"/>
              <a:gd name="connsiteY1" fmla="*/ 0 h 6972300"/>
              <a:gd name="connsiteX2" fmla="*/ 9826625 w 9826625"/>
              <a:gd name="connsiteY2" fmla="*/ 6960394 h 6972300"/>
              <a:gd name="connsiteX3" fmla="*/ 4910137 w 9826625"/>
              <a:gd name="connsiteY3" fmla="*/ 6230854 h 6972300"/>
              <a:gd name="connsiteX4" fmla="*/ 0 w 9826625"/>
              <a:gd name="connsiteY4" fmla="*/ 6972300 h 6972300"/>
              <a:gd name="connsiteX5" fmla="*/ 0 w 9826625"/>
              <a:gd name="connsiteY5" fmla="*/ 0 h 6972300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781800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  <a:gd name="connsiteX0" fmla="*/ 2381 w 9829006"/>
              <a:gd name="connsiteY0" fmla="*/ 0 h 6960394"/>
              <a:gd name="connsiteX1" fmla="*/ 9829006 w 9829006"/>
              <a:gd name="connsiteY1" fmla="*/ 0 h 6960394"/>
              <a:gd name="connsiteX2" fmla="*/ 9829006 w 9829006"/>
              <a:gd name="connsiteY2" fmla="*/ 6960394 h 6960394"/>
              <a:gd name="connsiteX3" fmla="*/ 4912518 w 9829006"/>
              <a:gd name="connsiteY3" fmla="*/ 6230854 h 6960394"/>
              <a:gd name="connsiteX4" fmla="*/ 0 w 9829006"/>
              <a:gd name="connsiteY4" fmla="*/ 6960394 h 6960394"/>
              <a:gd name="connsiteX5" fmla="*/ 2381 w 9829006"/>
              <a:gd name="connsiteY5" fmla="*/ 0 h 696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9006" h="6960394">
                <a:moveTo>
                  <a:pt x="2381" y="0"/>
                </a:moveTo>
                <a:lnTo>
                  <a:pt x="9829006" y="0"/>
                </a:lnTo>
                <a:lnTo>
                  <a:pt x="9829006" y="6960394"/>
                </a:lnTo>
                <a:cubicBezTo>
                  <a:pt x="8782480" y="6610017"/>
                  <a:pt x="7004663" y="6217402"/>
                  <a:pt x="4912518" y="6230854"/>
                </a:cubicBezTo>
                <a:cubicBezTo>
                  <a:pt x="2479716" y="6214478"/>
                  <a:pt x="611605" y="6755147"/>
                  <a:pt x="0" y="6960394"/>
                </a:cubicBezTo>
                <a:cubicBezTo>
                  <a:pt x="794" y="4699794"/>
                  <a:pt x="1587" y="2260600"/>
                  <a:pt x="2381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400" baseline="0"/>
            </a:lvl1pPr>
          </a:lstStyle>
          <a:p>
            <a:r>
              <a:rPr lang="de-DE" dirty="0" smtClean="0"/>
              <a:t>Platzieren Sie hier das gewünschte Bildmotiv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5372" y="756244"/>
            <a:ext cx="8402710" cy="1268707"/>
          </a:xfrm>
          <a:prstGeom prst="rect">
            <a:avLst/>
          </a:prstGeom>
        </p:spPr>
        <p:txBody>
          <a:bodyPr wrap="square" lIns="126216" tIns="126216" rIns="126216" bIns="126216">
            <a:spAutoFit/>
          </a:bodyPr>
          <a:lstStyle>
            <a:lvl1pPr marL="0" indent="0">
              <a:buNone/>
              <a:defRPr sz="6300">
                <a:latin typeface="+mj-lt"/>
              </a:defRPr>
            </a:lvl1pPr>
            <a:lvl2pPr>
              <a:defRPr sz="6300">
                <a:latin typeface="+mj-lt"/>
              </a:defRPr>
            </a:lvl2pPr>
            <a:lvl3pPr>
              <a:defRPr sz="6300">
                <a:latin typeface="+mj-lt"/>
              </a:defRPr>
            </a:lvl3pPr>
            <a:lvl4pPr>
              <a:defRPr sz="6300">
                <a:latin typeface="+mj-lt"/>
              </a:defRPr>
            </a:lvl4pPr>
            <a:lvl5pPr>
              <a:defRPr sz="6300">
                <a:latin typeface="+mj-lt"/>
              </a:defRPr>
            </a:lvl5pPr>
          </a:lstStyle>
          <a:p>
            <a:pPr lvl="0"/>
            <a:r>
              <a:rPr lang="de-DE" dirty="0" smtClean="0"/>
              <a:t>Mustertitel</a:t>
            </a:r>
          </a:p>
        </p:txBody>
      </p:sp>
      <p:sp>
        <p:nvSpPr>
          <p:cNvPr id="7" name="Textplatzhalter 66"/>
          <p:cNvSpPr>
            <a:spLocks noGrp="1"/>
          </p:cNvSpPr>
          <p:nvPr>
            <p:ph type="body" sz="quarter" idx="12" hasCustomPrompt="1"/>
          </p:nvPr>
        </p:nvSpPr>
        <p:spPr>
          <a:xfrm>
            <a:off x="245704" y="395959"/>
            <a:ext cx="8656418" cy="368964"/>
          </a:xfrm>
          <a:prstGeom prst="rect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lang="de-DE" sz="1400" kern="1200" dirty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r>
              <a:rPr lang="de-DE" sz="1400" dirty="0" smtClean="0">
                <a:latin typeface="+mn-lt"/>
                <a:cs typeface="Arial" panose="020B0604020202020204" pitchFamily="34" charset="0"/>
              </a:rPr>
              <a:t>JUGEND | GESUNDHEIT |</a:t>
            </a:r>
            <a:r>
              <a:rPr lang="de-DE" sz="1400" baseline="0" dirty="0" smtClean="0">
                <a:latin typeface="+mn-lt"/>
                <a:cs typeface="Arial" panose="020B0604020202020204" pitchFamily="34" charset="0"/>
              </a:rPr>
              <a:t> SOZIALES</a:t>
            </a:r>
            <a:endParaRPr lang="de-DE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6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H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47"/>
          <p:cNvSpPr>
            <a:spLocks noGrp="1"/>
          </p:cNvSpPr>
          <p:nvPr>
            <p:ph type="title" hasCustomPrompt="1"/>
          </p:nvPr>
        </p:nvSpPr>
        <p:spPr>
          <a:xfrm>
            <a:off x="486980" y="1266638"/>
            <a:ext cx="8141458" cy="11432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 in 36 </a:t>
            </a:r>
            <a:r>
              <a:rPr lang="de-DE" dirty="0" err="1" smtClean="0"/>
              <a:t>pt</a:t>
            </a:r>
            <a:r>
              <a:rPr lang="de-DE" dirty="0" smtClean="0"/>
              <a:t> einzeilig oder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8100" y="2645003"/>
            <a:ext cx="8140343" cy="33842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Symbol" panose="05050102010706020507" pitchFamily="18" charset="2"/>
              <a:buNone/>
              <a:tabLst>
                <a:tab pos="548229" algn="l"/>
              </a:tabLst>
              <a:defRPr sz="1800" baseline="0">
                <a:latin typeface="+mn-lt"/>
              </a:defRPr>
            </a:lvl1pPr>
            <a:lvl2pPr marL="233763" indent="-233763">
              <a:buFont typeface="Symbol" panose="05050102010706020507" pitchFamily="18" charset="2"/>
              <a:buChar char="-"/>
              <a:defRPr sz="2100" baseline="0">
                <a:latin typeface="+mn-lt"/>
              </a:defRPr>
            </a:lvl2pPr>
            <a:lvl3pPr marL="709636" indent="-233763">
              <a:buFont typeface="Symbol" panose="05050102010706020507" pitchFamily="18" charset="2"/>
              <a:buChar char="-"/>
              <a:defRPr baseline="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 err="1" smtClean="0"/>
              <a:t>Voloritatis</a:t>
            </a:r>
            <a:r>
              <a:rPr lang="de-DE" dirty="0" smtClean="0"/>
              <a:t> </a:t>
            </a:r>
            <a:r>
              <a:rPr lang="de-DE" dirty="0" err="1" smtClean="0"/>
              <a:t>sunt</a:t>
            </a:r>
            <a:r>
              <a:rPr lang="de-DE" dirty="0" smtClean="0"/>
              <a:t> </a:t>
            </a:r>
            <a:r>
              <a:rPr lang="de-DE" dirty="0" err="1" smtClean="0"/>
              <a:t>arcitioritem</a:t>
            </a:r>
            <a:r>
              <a:rPr lang="de-DE" dirty="0" smtClean="0"/>
              <a:t> </a:t>
            </a:r>
            <a:r>
              <a:rPr lang="de-DE" dirty="0" err="1" smtClean="0"/>
              <a:t>facia</a:t>
            </a:r>
            <a:r>
              <a:rPr lang="de-DE" dirty="0" smtClean="0"/>
              <a:t> cum </a:t>
            </a:r>
            <a:r>
              <a:rPr lang="de-DE" dirty="0" err="1" smtClean="0"/>
              <a:t>idel</a:t>
            </a:r>
            <a:r>
              <a:rPr lang="de-DE" dirty="0" smtClean="0"/>
              <a:t> </a:t>
            </a:r>
            <a:r>
              <a:rPr lang="de-DE" dirty="0" err="1" smtClean="0"/>
              <a:t>maximus</a:t>
            </a:r>
            <a:r>
              <a:rPr lang="de-DE" dirty="0" smtClean="0"/>
              <a:t> </a:t>
            </a:r>
            <a:r>
              <a:rPr lang="de-DE" dirty="0" err="1" smtClean="0"/>
              <a:t>res</a:t>
            </a:r>
            <a:r>
              <a:rPr lang="de-DE" dirty="0" smtClean="0"/>
              <a:t> </a:t>
            </a:r>
            <a:r>
              <a:rPr lang="de-DE" dirty="0" err="1" smtClean="0"/>
              <a:t>exerspicto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utatecum</a:t>
            </a:r>
            <a:r>
              <a:rPr lang="de-DE" dirty="0" smtClean="0"/>
              <a:t> </a:t>
            </a:r>
            <a:r>
              <a:rPr lang="de-DE" dirty="0" err="1" smtClean="0"/>
              <a:t>vendis</a:t>
            </a:r>
            <a:r>
              <a:rPr lang="de-DE" dirty="0" smtClean="0"/>
              <a:t> in </a:t>
            </a:r>
            <a:r>
              <a:rPr lang="de-DE" dirty="0" err="1" smtClean="0"/>
              <a:t>nonseni</a:t>
            </a:r>
            <a:r>
              <a:rPr lang="de-DE" dirty="0" smtClean="0"/>
              <a:t> </a:t>
            </a:r>
            <a:r>
              <a:rPr lang="de-DE" dirty="0" err="1" smtClean="0"/>
              <a:t>stibus</a:t>
            </a:r>
            <a:r>
              <a:rPr lang="de-DE" dirty="0" smtClean="0"/>
              <a:t> ad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conseque</a:t>
            </a:r>
            <a:r>
              <a:rPr lang="de-DE" dirty="0" smtClean="0"/>
              <a:t> </a:t>
            </a:r>
            <a:r>
              <a:rPr lang="de-DE" dirty="0" err="1" smtClean="0"/>
              <a:t>volorum</a:t>
            </a:r>
            <a:r>
              <a:rPr lang="de-DE" dirty="0" smtClean="0"/>
              <a:t> </a:t>
            </a:r>
            <a:r>
              <a:rPr lang="de-DE" dirty="0" err="1" smtClean="0"/>
              <a:t>etusciandam</a:t>
            </a:r>
            <a:r>
              <a:rPr lang="de-DE" dirty="0" smtClean="0"/>
              <a:t> </a:t>
            </a:r>
            <a:r>
              <a:rPr lang="de-DE" dirty="0" err="1" smtClean="0"/>
              <a:t>aut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poriatius</a:t>
            </a:r>
            <a:r>
              <a:rPr lang="de-DE" dirty="0" smtClean="0"/>
              <a:t>.</a:t>
            </a:r>
          </a:p>
          <a:p>
            <a:pPr lvl="0"/>
            <a:r>
              <a:rPr lang="de-DE" dirty="0" err="1" smtClean="0"/>
              <a:t>Liatet</a:t>
            </a:r>
            <a:r>
              <a:rPr lang="de-DE" dirty="0" smtClean="0"/>
              <a:t> </a:t>
            </a:r>
            <a:r>
              <a:rPr lang="de-DE" dirty="0" err="1" smtClean="0"/>
              <a:t>harci</a:t>
            </a:r>
            <a:r>
              <a:rPr lang="de-DE" dirty="0" smtClean="0"/>
              <a:t> </a:t>
            </a:r>
            <a:r>
              <a:rPr lang="de-DE" dirty="0" err="1" smtClean="0"/>
              <a:t>consequis</a:t>
            </a:r>
            <a:r>
              <a:rPr lang="de-DE" dirty="0" smtClean="0"/>
              <a:t> </a:t>
            </a:r>
            <a:r>
              <a:rPr lang="de-DE" dirty="0" err="1" smtClean="0"/>
              <a:t>doluptate</a:t>
            </a:r>
            <a:r>
              <a:rPr lang="de-DE" dirty="0" smtClean="0"/>
              <a:t> </a:t>
            </a:r>
            <a:r>
              <a:rPr lang="de-DE" dirty="0" err="1" smtClean="0"/>
              <a:t>doloratur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autemol</a:t>
            </a:r>
            <a:r>
              <a:rPr lang="de-DE" dirty="0" smtClean="0"/>
              <a:t> </a:t>
            </a:r>
            <a:r>
              <a:rPr lang="de-DE" dirty="0" err="1" smtClean="0"/>
              <a:t>oreprovid</a:t>
            </a:r>
            <a:r>
              <a:rPr lang="de-DE" dirty="0" smtClean="0"/>
              <a:t> </a:t>
            </a:r>
            <a:r>
              <a:rPr lang="de-DE" dirty="0" err="1" smtClean="0"/>
              <a:t>ullam</a:t>
            </a:r>
            <a:r>
              <a:rPr lang="de-DE" dirty="0" smtClean="0"/>
              <a:t> </a:t>
            </a:r>
            <a:r>
              <a:rPr lang="de-DE" dirty="0" err="1" smtClean="0"/>
              <a:t>ratquunt</a:t>
            </a:r>
            <a:r>
              <a:rPr lang="de-DE" dirty="0" smtClean="0"/>
              <a:t> </a:t>
            </a:r>
            <a:r>
              <a:rPr lang="de-DE" dirty="0" err="1" smtClean="0"/>
              <a:t>aborum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et </a:t>
            </a:r>
            <a:r>
              <a:rPr lang="de-DE" dirty="0" err="1" smtClean="0"/>
              <a:t>eos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fugia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velitatur</a:t>
            </a:r>
            <a:r>
              <a:rPr lang="de-DE" dirty="0" smtClean="0"/>
              <a:t>? </a:t>
            </a:r>
            <a:r>
              <a:rPr lang="de-DE" dirty="0" err="1" smtClean="0"/>
              <a:t>Hicipsa</a:t>
            </a:r>
            <a:r>
              <a:rPr lang="de-DE" dirty="0" smtClean="0"/>
              <a:t> </a:t>
            </a:r>
            <a:r>
              <a:rPr lang="de-DE" dirty="0" err="1" smtClean="0"/>
              <a:t>ecernatur</a:t>
            </a:r>
            <a:r>
              <a:rPr lang="de-DE" dirty="0" smtClean="0"/>
              <a:t>? </a:t>
            </a:r>
            <a:r>
              <a:rPr lang="de-DE" dirty="0" err="1" smtClean="0"/>
              <a:t>Udae</a:t>
            </a:r>
            <a:r>
              <a:rPr lang="de-DE" dirty="0" smtClean="0"/>
              <a:t>. Bus, </a:t>
            </a:r>
            <a:r>
              <a:rPr lang="de-DE" dirty="0" err="1" smtClean="0"/>
              <a:t>voluptur</a:t>
            </a:r>
            <a:r>
              <a:rPr lang="de-DE" dirty="0" smtClean="0"/>
              <a:t> </a:t>
            </a:r>
            <a:r>
              <a:rPr lang="de-DE" dirty="0" err="1" smtClean="0"/>
              <a:t>res</a:t>
            </a:r>
            <a:r>
              <a:rPr lang="de-DE" dirty="0" smtClean="0"/>
              <a:t> </a:t>
            </a:r>
            <a:r>
              <a:rPr lang="de-DE" dirty="0" err="1" smtClean="0"/>
              <a:t>enient</a:t>
            </a:r>
            <a:r>
              <a:rPr lang="de-DE" dirty="0" smtClean="0"/>
              <a:t>.</a:t>
            </a:r>
          </a:p>
          <a:p>
            <a:pPr lvl="0"/>
            <a:endParaRPr lang="de-DE" dirty="0" smtClean="0"/>
          </a:p>
          <a:p>
            <a:pPr lvl="0"/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liquis</a:t>
            </a:r>
            <a:r>
              <a:rPr lang="de-DE" dirty="0" smtClean="0"/>
              <a:t> </a:t>
            </a:r>
            <a:r>
              <a:rPr lang="de-DE" dirty="0" err="1" smtClean="0"/>
              <a:t>audae</a:t>
            </a:r>
            <a:r>
              <a:rPr lang="de-DE" dirty="0" smtClean="0"/>
              <a:t> </a:t>
            </a:r>
            <a:r>
              <a:rPr lang="de-DE" dirty="0" err="1" smtClean="0"/>
              <a:t>od</a:t>
            </a:r>
            <a:r>
              <a:rPr lang="de-DE" dirty="0" smtClean="0"/>
              <a:t> ex </a:t>
            </a:r>
            <a:r>
              <a:rPr lang="de-DE" dirty="0" err="1" smtClean="0"/>
              <a:t>enit</a:t>
            </a:r>
            <a:r>
              <a:rPr lang="de-DE" dirty="0" smtClean="0"/>
              <a:t> della </a:t>
            </a:r>
            <a:r>
              <a:rPr lang="de-DE" dirty="0" err="1" smtClean="0"/>
              <a:t>ima</a:t>
            </a:r>
            <a:r>
              <a:rPr lang="de-DE" dirty="0" smtClean="0"/>
              <a:t> </a:t>
            </a:r>
            <a:r>
              <a:rPr lang="de-DE" dirty="0" err="1" smtClean="0"/>
              <a:t>etur</a:t>
            </a:r>
            <a:r>
              <a:rPr lang="de-DE" dirty="0" smtClean="0"/>
              <a:t>? </a:t>
            </a:r>
            <a:r>
              <a:rPr lang="de-DE" dirty="0" err="1" smtClean="0"/>
              <a:t>Offic</a:t>
            </a:r>
            <a:r>
              <a:rPr lang="de-DE" dirty="0" smtClean="0"/>
              <a:t> 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de-DE" dirty="0" err="1" smtClean="0"/>
              <a:t>voloreptios</a:t>
            </a:r>
            <a:r>
              <a:rPr lang="de-DE" dirty="0" smtClean="0"/>
              <a:t> </a:t>
            </a:r>
            <a:r>
              <a:rPr lang="de-DE" dirty="0" err="1" smtClean="0"/>
              <a:t>nimiligent</a:t>
            </a:r>
            <a:r>
              <a:rPr lang="de-DE" dirty="0" smtClean="0"/>
              <a:t>.</a:t>
            </a:r>
          </a:p>
          <a:p>
            <a:pPr lvl="0"/>
            <a:r>
              <a:rPr lang="de-DE" dirty="0" err="1" smtClean="0"/>
              <a:t>Ebis</a:t>
            </a:r>
            <a:r>
              <a:rPr lang="de-DE" dirty="0" smtClean="0"/>
              <a:t> </a:t>
            </a:r>
            <a:r>
              <a:rPr lang="de-DE" dirty="0" err="1" smtClean="0"/>
              <a:t>voluptatios</a:t>
            </a:r>
            <a:r>
              <a:rPr lang="de-DE" dirty="0" smtClean="0"/>
              <a:t> et quas </a:t>
            </a:r>
            <a:r>
              <a:rPr lang="de-DE" dirty="0" err="1" smtClean="0"/>
              <a:t>adipiendis</a:t>
            </a:r>
            <a:r>
              <a:rPr lang="de-DE" dirty="0" smtClean="0"/>
              <a:t> </a:t>
            </a:r>
            <a:r>
              <a:rPr lang="de-DE" dirty="0" err="1" smtClean="0"/>
              <a:t>eostis</a:t>
            </a:r>
            <a:r>
              <a:rPr lang="de-DE" dirty="0" smtClean="0"/>
              <a:t> </a:t>
            </a:r>
            <a:r>
              <a:rPr lang="de-DE" dirty="0" err="1" smtClean="0"/>
              <a:t>repra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voluptatem</a:t>
            </a:r>
            <a:r>
              <a:rPr lang="de-DE" dirty="0" smtClean="0"/>
              <a:t> et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imo</a:t>
            </a:r>
            <a:r>
              <a:rPr lang="de-DE" dirty="0" smtClean="0"/>
              <a:t> </a:t>
            </a:r>
            <a:r>
              <a:rPr lang="de-DE" dirty="0" err="1" smtClean="0"/>
              <a:t>cus</a:t>
            </a:r>
            <a:r>
              <a:rPr lang="de-DE" dirty="0" smtClean="0"/>
              <a:t> </a:t>
            </a:r>
            <a:r>
              <a:rPr lang="de-DE" dirty="0" err="1" smtClean="0"/>
              <a:t>voluptatecto</a:t>
            </a:r>
            <a:r>
              <a:rPr lang="de-DE" dirty="0" smtClean="0"/>
              <a:t> </a:t>
            </a:r>
            <a:r>
              <a:rPr lang="de-DE" dirty="0" err="1" smtClean="0"/>
              <a:t>dit</a:t>
            </a:r>
            <a:r>
              <a:rPr lang="de-DE" dirty="0" smtClean="0"/>
              <a:t> </a:t>
            </a:r>
            <a:r>
              <a:rPr lang="de-DE" dirty="0" err="1" smtClean="0"/>
              <a:t>remperibus</a:t>
            </a:r>
            <a:r>
              <a:rPr lang="de-DE" dirty="0" smtClean="0"/>
              <a:t>.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8738" y="388625"/>
            <a:ext cx="8366162" cy="36070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05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Bild und zweites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95481" y="2645003"/>
            <a:ext cx="3952988" cy="33842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/>
            </a:lvl1pPr>
          </a:lstStyle>
          <a:p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8738" y="388625"/>
            <a:ext cx="8366162" cy="36070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Thema</a:t>
            </a:r>
            <a:endParaRPr lang="de-DE" dirty="0"/>
          </a:p>
        </p:txBody>
      </p:sp>
      <p:sp>
        <p:nvSpPr>
          <p:cNvPr id="9" name="Titelplatzhalter 47"/>
          <p:cNvSpPr>
            <a:spLocks noGrp="1"/>
          </p:cNvSpPr>
          <p:nvPr>
            <p:ph type="title" hasCustomPrompt="1"/>
          </p:nvPr>
        </p:nvSpPr>
        <p:spPr>
          <a:xfrm>
            <a:off x="486980" y="1266638"/>
            <a:ext cx="8141458" cy="11432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 in 36 </a:t>
            </a:r>
            <a:r>
              <a:rPr lang="de-DE" dirty="0" err="1" smtClean="0"/>
              <a:t>pt</a:t>
            </a:r>
            <a:r>
              <a:rPr lang="de-DE" dirty="0" smtClean="0"/>
              <a:t> einzeilig oder zweizeilig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93103" y="2645004"/>
            <a:ext cx="3948915" cy="338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232372" indent="-232372">
              <a:buFont typeface="Wingdings" panose="05000000000000000000" pitchFamily="2" charset="2"/>
              <a:buChar char="§"/>
              <a:defRPr sz="1800"/>
            </a:lvl2pPr>
            <a:lvl3pPr marL="709636" indent="-237937">
              <a:buFont typeface="Symbol" panose="05050102010706020507" pitchFamily="18" charset="2"/>
              <a:buChar char="-"/>
              <a:defRPr sz="1800"/>
            </a:lvl3pPr>
          </a:lstStyle>
          <a:p>
            <a:pPr lvl="0"/>
            <a:r>
              <a:rPr lang="de-DE" dirty="0" smtClean="0"/>
              <a:t>Dies ist ein Beispiel für eine Aufzählung</a:t>
            </a:r>
          </a:p>
          <a:p>
            <a:pPr lvl="1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Aufzählungspunkt</a:t>
            </a:r>
          </a:p>
          <a:p>
            <a:pPr lvl="2"/>
            <a:r>
              <a:rPr lang="de-DE" dirty="0" smtClean="0"/>
              <a:t>untergeordneter Aufzählungspunkt</a:t>
            </a:r>
          </a:p>
        </p:txBody>
      </p:sp>
    </p:spTree>
    <p:extLst>
      <p:ext uri="{BB962C8B-B14F-4D97-AF65-F5344CB8AC3E}">
        <p14:creationId xmlns:p14="http://schemas.microsoft.com/office/powerpoint/2010/main" val="24349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1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61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3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4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1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29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0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F237-B104-4859-999C-14AB4CEC3714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D76-A220-43C5-8AB5-F277F43DA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6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rarmkadenin/portal.aspx?bo=b6portal.wo&amp;fn=HomeP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rarmkadenin/portal.aspx?bo=b6portal.wo&amp;fn=HomeP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rarmkadenin/portal.aspx?bo=b6portal.wo&amp;fn=HomePage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3114"/>
          <a:stretch>
            <a:fillRect/>
          </a:stretch>
        </p:blipFill>
        <p:spPr/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95372" y="756244"/>
            <a:ext cx="8402710" cy="3449618"/>
          </a:xfrm>
        </p:spPr>
        <p:txBody>
          <a:bodyPr/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Angebote im Rahmen der Kinder- und Jugendhilfe des Kreisjugendamtes Rems-Murr</a:t>
            </a:r>
          </a:p>
          <a:p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2"/>
          </p:nvPr>
        </p:nvSpPr>
        <p:spPr>
          <a:solidFill>
            <a:srgbClr val="DCA9BF"/>
          </a:solidFill>
        </p:spPr>
        <p:txBody>
          <a:bodyPr/>
          <a:lstStyle/>
          <a:p>
            <a:r>
              <a:rPr lang="de-DE" dirty="0"/>
              <a:t>JUGEND | GESUNDHEIT | SOZIALES</a:t>
            </a:r>
          </a:p>
        </p:txBody>
      </p:sp>
    </p:spTree>
    <p:extLst>
      <p:ext uri="{BB962C8B-B14F-4D97-AF65-F5344CB8AC3E}">
        <p14:creationId xmlns:p14="http://schemas.microsoft.com/office/powerpoint/2010/main" val="692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1248623"/>
            <a:ext cx="8141458" cy="740217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Wer </a:t>
            </a:r>
            <a:r>
              <a:rPr lang="de-DE" altLang="de-DE" dirty="0">
                <a:latin typeface="Arial" charset="0"/>
              </a:rPr>
              <a:t>kann kommen?</a:t>
            </a:r>
            <a:br>
              <a:rPr lang="de-DE" altLang="de-DE" dirty="0">
                <a:latin typeface="Arial" charset="0"/>
              </a:rPr>
            </a:br>
            <a:r>
              <a:rPr lang="de-DE" altLang="de-DE" dirty="0">
                <a:latin typeface="Arial" charset="0"/>
              </a:rPr>
              <a:t/>
            </a:r>
            <a:br>
              <a:rPr lang="de-DE" altLang="de-DE" dirty="0">
                <a:latin typeface="Arial" charset="0"/>
              </a:rPr>
            </a:br>
            <a:r>
              <a:rPr lang="de-DE" altLang="de-DE" dirty="0">
                <a:latin typeface="Arial" charset="0"/>
                <a:cs typeface="Arial" charset="0"/>
              </a:rPr>
              <a:t/>
            </a:r>
            <a:br>
              <a:rPr lang="de-DE" altLang="de-DE" dirty="0">
                <a:latin typeface="Arial" charset="0"/>
                <a:cs typeface="Arial" charset="0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7528" y="3090715"/>
            <a:ext cx="7019497" cy="2282501"/>
          </a:xfrm>
          <a:prstGeom prst="rect">
            <a:avLst/>
          </a:prstGeom>
        </p:spPr>
        <p:txBody>
          <a:bodyPr/>
          <a:lstStyle/>
          <a:p>
            <a:r>
              <a:rPr lang="de-DE" altLang="de-DE" dirty="0">
                <a:latin typeface="Arial" charset="0"/>
              </a:rPr>
              <a:t>Die Beratungsstelle steht Eltern, Kindern und Jugendlichen offen, unabhängig von Alter, Lebensform, Weltanschauung und Nationalität.</a:t>
            </a:r>
          </a:p>
          <a:p>
            <a:endParaRPr lang="de-DE" altLang="de-DE" dirty="0">
              <a:latin typeface="Arial" charset="0"/>
            </a:endParaRPr>
          </a:p>
          <a:p>
            <a:endParaRPr lang="de-DE" altLang="de-DE" dirty="0">
              <a:latin typeface="Arial" charset="0"/>
            </a:endParaRPr>
          </a:p>
          <a:p>
            <a:r>
              <a:rPr lang="de-DE" altLang="de-DE" dirty="0">
                <a:latin typeface="Arial" charset="0"/>
              </a:rPr>
              <a:t>Jugendliche können sich auch ohne ihre Eltern anmelden.</a:t>
            </a: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der Beratungsstelle für Familien und Jugendliche</a:t>
            </a:r>
            <a:endParaRPr lang="de-DE" dirty="0"/>
          </a:p>
        </p:txBody>
      </p:sp>
      <p:pic>
        <p:nvPicPr>
          <p:cNvPr id="5" name="Grafik 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2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1114676"/>
            <a:ext cx="8141458" cy="1306212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Was </a:t>
            </a:r>
            <a:r>
              <a:rPr lang="de-DE" altLang="de-DE" dirty="0">
                <a:latin typeface="Arial" charset="0"/>
              </a:rPr>
              <a:t>geschieht in der Beratungsstelle?</a:t>
            </a:r>
            <a:r>
              <a:rPr lang="de-DE" altLang="de-DE" dirty="0"/>
              <a:t>	</a:t>
            </a:r>
            <a:endParaRPr lang="de-DE" b="1" dirty="0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7528" y="3090715"/>
            <a:ext cx="7019497" cy="2858565"/>
          </a:xfrm>
          <a:prstGeom prst="rect">
            <a:avLst/>
          </a:prstGeom>
        </p:spPr>
        <p:txBody>
          <a:bodyPr/>
          <a:lstStyle/>
          <a:p>
            <a:pPr marL="300552" indent="-30055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</a:rPr>
              <a:t>Gemeinsam mit Familien werden Wege zu deren Entlastung und Neuorientierung in Form von </a:t>
            </a:r>
            <a:r>
              <a:rPr lang="de-DE" altLang="de-DE" b="1" dirty="0">
                <a:latin typeface="Arial" charset="0"/>
              </a:rPr>
              <a:t>Eltern-, Familien- und Einzelgesprächen</a:t>
            </a:r>
            <a:r>
              <a:rPr lang="de-DE" altLang="de-DE" dirty="0">
                <a:latin typeface="Arial" charset="0"/>
              </a:rPr>
              <a:t> gesucht.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Arial" charset="0"/>
            </a:endParaRPr>
          </a:p>
          <a:p>
            <a:pPr marL="300552" indent="-30055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</a:rPr>
              <a:t>Außerdem werden Kinder und Jugendliche mit geeigneten </a:t>
            </a:r>
            <a:r>
              <a:rPr lang="de-DE" altLang="de-DE" b="1" dirty="0">
                <a:latin typeface="Arial" charset="0"/>
              </a:rPr>
              <a:t>Angeboten begleitet</a:t>
            </a:r>
            <a:r>
              <a:rPr lang="de-DE" altLang="de-DE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Arial" charset="0"/>
            </a:endParaRPr>
          </a:p>
          <a:p>
            <a:pPr marL="300552" indent="-30055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</a:rPr>
              <a:t>Im Einzelfall wird mit Schule und Kindergarten </a:t>
            </a:r>
            <a:r>
              <a:rPr lang="de-DE" altLang="de-DE" b="1" dirty="0">
                <a:latin typeface="Arial" charset="0"/>
              </a:rPr>
              <a:t>kooperiert</a:t>
            </a:r>
            <a:r>
              <a:rPr lang="de-DE" altLang="de-DE" dirty="0">
                <a:latin typeface="Arial" charset="0"/>
              </a:rPr>
              <a:t>.</a:t>
            </a: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der Beratungsstelle für Familien und Jugendliche</a:t>
            </a:r>
            <a:endParaRPr lang="de-DE" dirty="0"/>
          </a:p>
        </p:txBody>
      </p:sp>
      <p:pic>
        <p:nvPicPr>
          <p:cNvPr id="5" name="Grafik 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980728"/>
            <a:ext cx="8141458" cy="796836"/>
          </a:xfrm>
          <a:prstGeom prst="rect">
            <a:avLst/>
          </a:prstGeom>
          <a:solidFill>
            <a:srgbClr val="DCA9BF"/>
          </a:solidFill>
        </p:spPr>
        <p:txBody>
          <a:bodyPr>
            <a:normAutofit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Beratungsanlässe</a:t>
            </a:r>
            <a:endParaRPr lang="de-DE" b="1" dirty="0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7528" y="2132856"/>
            <a:ext cx="7019497" cy="4010693"/>
          </a:xfrm>
          <a:prstGeom prst="rect">
            <a:avLst/>
          </a:prstGeom>
        </p:spPr>
        <p:txBody>
          <a:bodyPr/>
          <a:lstStyle/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Verhaltensprobleme bei Kindern und Jugendlichen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 Entwicklungsauffälligkeiten oder Schulschwierigkeiten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 Krisen im Jugendalter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 Erziehungsfragen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 Zusammenleben in der Familie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 Konflikte in Familie und Partnerschaft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 Krisenhafte Lebensumstände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 Trennung und Scheidung</a:t>
            </a: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der Beratungsstelle für Familien und Jugendliche</a:t>
            </a:r>
            <a:endParaRPr lang="de-DE" dirty="0"/>
          </a:p>
        </p:txBody>
      </p:sp>
      <p:pic>
        <p:nvPicPr>
          <p:cNvPr id="5" name="Grafik 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8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1176615"/>
            <a:ext cx="8141458" cy="812225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Beratungsrahmen</a:t>
            </a:r>
            <a:r>
              <a:rPr lang="de-DE" altLang="de-DE" dirty="0">
                <a:latin typeface="Arial" charset="0"/>
              </a:rPr>
              <a:t/>
            </a:r>
            <a:br>
              <a:rPr lang="de-DE" altLang="de-DE" dirty="0">
                <a:latin typeface="Arial" charset="0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7528" y="2514651"/>
            <a:ext cx="7019497" cy="4343349"/>
          </a:xfrm>
          <a:prstGeom prst="rect">
            <a:avLst/>
          </a:prstGeom>
        </p:spPr>
        <p:txBody>
          <a:bodyPr/>
          <a:lstStyle/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Die Inanspruchnahme der Beratung ist </a:t>
            </a:r>
            <a:r>
              <a:rPr lang="de-DE" altLang="de-DE" b="1" dirty="0">
                <a:latin typeface="Arial" charset="0"/>
                <a:cs typeface="Arial" charset="0"/>
              </a:rPr>
              <a:t>freiwillig.</a:t>
            </a:r>
          </a:p>
          <a:p>
            <a:pPr>
              <a:spcBef>
                <a:spcPct val="50000"/>
              </a:spcBef>
            </a:pPr>
            <a:endParaRPr lang="de-DE" altLang="de-DE" b="1" dirty="0">
              <a:latin typeface="Arial" charset="0"/>
              <a:cs typeface="Arial" charset="0"/>
            </a:endParaRPr>
          </a:p>
          <a:p>
            <a:pPr marL="300552" indent="-30055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Das Beratungsangebot ist</a:t>
            </a:r>
            <a:r>
              <a:rPr lang="de-DE" altLang="de-DE" b="1" dirty="0">
                <a:latin typeface="Arial" charset="0"/>
                <a:cs typeface="Arial" charset="0"/>
              </a:rPr>
              <a:t> kostenfrei.</a:t>
            </a:r>
          </a:p>
          <a:p>
            <a:pPr>
              <a:spcBef>
                <a:spcPct val="50000"/>
              </a:spcBef>
            </a:pPr>
            <a:endParaRPr lang="de-DE" altLang="de-DE" b="1" dirty="0">
              <a:latin typeface="Arial" charset="0"/>
              <a:cs typeface="Arial" charset="0"/>
            </a:endParaRPr>
          </a:p>
          <a:p>
            <a:pPr marL="300552" indent="-30055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Die Mitarbeiter/innen unterliegen der</a:t>
            </a:r>
            <a:r>
              <a:rPr lang="de-DE" altLang="de-DE" b="1" dirty="0">
                <a:latin typeface="Arial" charset="0"/>
                <a:cs typeface="Arial" charset="0"/>
              </a:rPr>
              <a:t> Schweigepflicht</a:t>
            </a: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der Beratungsstelle für Familien und Jugendliche</a:t>
            </a:r>
            <a:endParaRPr lang="de-DE" dirty="0"/>
          </a:p>
        </p:txBody>
      </p:sp>
      <p:pic>
        <p:nvPicPr>
          <p:cNvPr id="5" name="Grafik 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0810" y="1310836"/>
            <a:ext cx="8525312" cy="894028"/>
          </a:xfrm>
          <a:prstGeom prst="rect">
            <a:avLst/>
          </a:prstGeom>
          <a:solidFill>
            <a:srgbClr val="DC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1428815"/>
            <a:ext cx="8379058" cy="7184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sz="quarter" idx="13"/>
          </p:nvPr>
        </p:nvSpPr>
        <p:spPr>
          <a:xfrm>
            <a:off x="4693103" y="3221068"/>
            <a:ext cx="2615201" cy="71198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Haben Sie noch Fragen?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4"/>
          <p:cNvSpPr txBox="1">
            <a:spLocks/>
          </p:cNvSpPr>
          <p:nvPr/>
        </p:nvSpPr>
        <p:spPr>
          <a:xfrm>
            <a:off x="378737" y="404664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Offene Fragen / Diskussionsrunde</a:t>
            </a:r>
            <a:endParaRPr lang="de-DE" dirty="0"/>
          </a:p>
        </p:txBody>
      </p:sp>
      <p:sp>
        <p:nvSpPr>
          <p:cNvPr id="2" name="AutoShape 2" descr="Bildergebnis für smiley"/>
          <p:cNvSpPr>
            <a:spLocks noChangeAspect="1" noChangeArrowheads="1"/>
          </p:cNvSpPr>
          <p:nvPr/>
        </p:nvSpPr>
        <p:spPr bwMode="auto">
          <a:xfrm>
            <a:off x="0" y="-131026"/>
            <a:ext cx="260637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99" y="2971056"/>
            <a:ext cx="2468411" cy="26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lrarmkadenin/custom/logo2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0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1091213"/>
            <a:ext cx="8141458" cy="897627"/>
          </a:xfrm>
          <a:prstGeom prst="rect">
            <a:avLst/>
          </a:prstGeom>
          <a:solidFill>
            <a:srgbClr val="DCA9BF"/>
          </a:solidFill>
        </p:spPr>
        <p:txBody>
          <a:bodyPr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Dienste des Kreisjugendamtes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88100" y="2492896"/>
            <a:ext cx="8140343" cy="33842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Sozialer Dienst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Beratungsstelle für Jugendliche und Familien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Anlaufstelle gegen sexualisierte Gewalt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Ambulanter Dienst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Jugendgerichtshilfe 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Jugendsozialarbeit an Beruflichen Schulen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Frühe Hilfen</a:t>
            </a:r>
          </a:p>
          <a:p>
            <a:pPr lvl="0"/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Dienste des Kreisjugendamtes</a:t>
            </a:r>
            <a:endParaRPr lang="de-DE" dirty="0"/>
          </a:p>
        </p:txBody>
      </p:sp>
      <p:pic>
        <p:nvPicPr>
          <p:cNvPr id="7" name="Grafik 6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908720"/>
            <a:ext cx="8141458" cy="1409999"/>
          </a:xfrm>
          <a:prstGeom prst="rect">
            <a:avLst/>
          </a:prstGeom>
          <a:solidFill>
            <a:srgbClr val="DCA9BF"/>
          </a:solidFill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Zuständigkeit Sozialraumteam Schorndorf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Dienste des Kreisjugendamtes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48" y="2514650"/>
            <a:ext cx="5484228" cy="344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3186573" y="3428999"/>
            <a:ext cx="307873" cy="2612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624764" y="2971825"/>
            <a:ext cx="307873" cy="2612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064596" y="3427520"/>
            <a:ext cx="307873" cy="2612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557192" y="2579961"/>
            <a:ext cx="307873" cy="2612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340509" y="5453629"/>
            <a:ext cx="307873" cy="2612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577429" y="5584250"/>
            <a:ext cx="307873" cy="2612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e-DE"/>
          </a:p>
        </p:txBody>
      </p:sp>
      <p:pic>
        <p:nvPicPr>
          <p:cNvPr id="14" name="Grafik 13" descr="http://lrarmkadenin/custom/logo2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2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1169917"/>
            <a:ext cx="8141458" cy="818923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  <a:cs typeface="Arial" charset="0"/>
              </a:rPr>
              <a:t>Der Soziale Dienst: Zugangswege</a:t>
            </a:r>
            <a:r>
              <a:rPr lang="de-DE" altLang="de-DE" dirty="0">
                <a:latin typeface="Arial" charset="0"/>
                <a:cs typeface="Arial" charset="0"/>
              </a:rPr>
              <a:t/>
            </a:r>
            <a:br>
              <a:rPr lang="de-DE" altLang="de-DE" dirty="0">
                <a:latin typeface="Arial" charset="0"/>
                <a:cs typeface="Arial" charset="0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88100" y="2645003"/>
            <a:ext cx="8140343" cy="36576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des Sozialen Dienstes</a:t>
            </a:r>
            <a:endParaRPr lang="de-DE" dirty="0"/>
          </a:p>
        </p:txBody>
      </p:sp>
      <p:sp>
        <p:nvSpPr>
          <p:cNvPr id="2" name="Ellipse 1"/>
          <p:cNvSpPr/>
          <p:nvPr/>
        </p:nvSpPr>
        <p:spPr>
          <a:xfrm>
            <a:off x="692804" y="2906515"/>
            <a:ext cx="2031960" cy="1371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Meldung </a:t>
            </a:r>
            <a:r>
              <a:rPr lang="de-DE" sz="1000" dirty="0">
                <a:solidFill>
                  <a:schemeClr val="tx1"/>
                </a:solidFill>
              </a:rPr>
              <a:t>einer Kindeswohlgefährdung</a:t>
            </a:r>
          </a:p>
        </p:txBody>
      </p:sp>
      <p:sp>
        <p:nvSpPr>
          <p:cNvPr id="7" name="Ellipse 6"/>
          <p:cNvSpPr/>
          <p:nvPr/>
        </p:nvSpPr>
        <p:spPr>
          <a:xfrm>
            <a:off x="3286384" y="2491451"/>
            <a:ext cx="1717591" cy="11629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Kontakt-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aufnahme</a:t>
            </a:r>
            <a:r>
              <a:rPr lang="de-DE" sz="1000" dirty="0">
                <a:solidFill>
                  <a:schemeClr val="tx1"/>
                </a:solidFill>
              </a:rPr>
              <a:t> Eltern</a:t>
            </a:r>
          </a:p>
        </p:txBody>
      </p:sp>
      <p:sp>
        <p:nvSpPr>
          <p:cNvPr id="9" name="Ellipse 8"/>
          <p:cNvSpPr/>
          <p:nvPr/>
        </p:nvSpPr>
        <p:spPr>
          <a:xfrm>
            <a:off x="692804" y="2775893"/>
            <a:ext cx="2031960" cy="16327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Meldung </a:t>
            </a:r>
            <a:r>
              <a:rPr lang="de-DE" sz="1000" dirty="0">
                <a:solidFill>
                  <a:schemeClr val="tx1"/>
                </a:solidFill>
              </a:rPr>
              <a:t>einer Kindeswohlgefährdung</a:t>
            </a:r>
          </a:p>
        </p:txBody>
      </p:sp>
      <p:sp>
        <p:nvSpPr>
          <p:cNvPr id="10" name="Ellipse 9"/>
          <p:cNvSpPr/>
          <p:nvPr/>
        </p:nvSpPr>
        <p:spPr>
          <a:xfrm>
            <a:off x="5746724" y="2808548"/>
            <a:ext cx="2031960" cy="16327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Runder Tisch</a:t>
            </a:r>
            <a:r>
              <a:rPr lang="de-DE" sz="1000" dirty="0">
                <a:solidFill>
                  <a:schemeClr val="tx1"/>
                </a:solidFill>
              </a:rPr>
              <a:t/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 Kooperation mit anderen Institutionen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1820458" y="4473970"/>
            <a:ext cx="1189700" cy="1175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364942" y="3755553"/>
            <a:ext cx="1658667" cy="12179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Kontakt-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aufnahme</a:t>
            </a:r>
            <a:r>
              <a:rPr lang="de-DE" sz="1000" dirty="0">
                <a:solidFill>
                  <a:schemeClr val="tx1"/>
                </a:solidFill>
              </a:rPr>
              <a:t> junger Mensch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145179" y="5127076"/>
            <a:ext cx="0" cy="391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5618768" y="4539280"/>
            <a:ext cx="1143937" cy="1044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2971062" y="5572153"/>
            <a:ext cx="2736566" cy="6531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Sozialer Dienst</a:t>
            </a:r>
          </a:p>
        </p:txBody>
      </p:sp>
      <p:pic>
        <p:nvPicPr>
          <p:cNvPr id="15" name="Grafik 1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9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8738" y="1104606"/>
            <a:ext cx="8141458" cy="1460298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Der </a:t>
            </a:r>
            <a:r>
              <a:rPr lang="de-DE" altLang="de-DE" dirty="0">
                <a:latin typeface="Arial" charset="0"/>
              </a:rPr>
              <a:t>Soziale Dienst: Beratung nach §§ 8, 16, 17, 18 SGB VIII</a:t>
            </a:r>
            <a:r>
              <a:rPr lang="de-DE" altLang="de-DE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e-DE" altLang="de-DE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des Sozialen Dienstes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78737" y="3159335"/>
            <a:ext cx="3084921" cy="257392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Familien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Eltern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Kinder und Jugendliche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Junge Volljährige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Institutionen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Tagespflegepersonen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64128" y="3159335"/>
            <a:ext cx="4254837" cy="175864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Krisenberatung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Trennungs- und Scheidungsberatung</a:t>
            </a:r>
          </a:p>
          <a:p>
            <a:pPr marL="300552" indent="-30055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Mitwirkung bei </a:t>
            </a:r>
            <a:r>
              <a:rPr lang="de-DE"/>
              <a:t>familiengerichtlichen Verfahren</a:t>
            </a:r>
            <a:endParaRPr lang="de-DE" dirty="0"/>
          </a:p>
        </p:txBody>
      </p:sp>
      <p:pic>
        <p:nvPicPr>
          <p:cNvPr id="6" name="Grafik 5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4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741917" y="2729798"/>
            <a:ext cx="2942839" cy="3075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 anchorCtr="0"/>
          <a:lstStyle/>
          <a:p>
            <a:pPr fontAlgn="base">
              <a:spcBef>
                <a:spcPts val="379"/>
              </a:spcBef>
            </a:pPr>
            <a:r>
              <a:rPr lang="de-DE" altLang="de-DE" b="1" dirty="0" smtClean="0">
                <a:solidFill>
                  <a:schemeClr val="tx1"/>
                </a:solidFill>
                <a:latin typeface="Arial" charset="0"/>
              </a:rPr>
              <a:t>Vollstationäre Hilfen</a:t>
            </a:r>
          </a:p>
          <a:p>
            <a:pPr fontAlgn="base">
              <a:spcBef>
                <a:spcPts val="379"/>
              </a:spcBef>
            </a:pPr>
            <a:endParaRPr lang="de-DE" altLang="de-DE" b="1" dirty="0">
              <a:solidFill>
                <a:schemeClr val="tx1"/>
              </a:solidFill>
              <a:latin typeface="Arial" charset="0"/>
            </a:endParaRPr>
          </a:p>
          <a:p>
            <a:pPr fontAlgn="base">
              <a:spcBef>
                <a:spcPts val="379"/>
              </a:spcBef>
            </a:pPr>
            <a:r>
              <a:rPr lang="de-DE" altLang="de-DE" dirty="0" smtClean="0">
                <a:solidFill>
                  <a:schemeClr val="tx1"/>
                </a:solidFill>
                <a:latin typeface="Arial" charset="0"/>
              </a:rPr>
              <a:t>Heimerziehung</a:t>
            </a:r>
          </a:p>
          <a:p>
            <a:pPr fontAlgn="base">
              <a:spcBef>
                <a:spcPts val="379"/>
              </a:spcBef>
            </a:pPr>
            <a:r>
              <a:rPr lang="de-DE" altLang="de-DE" dirty="0" smtClean="0">
                <a:solidFill>
                  <a:schemeClr val="tx1"/>
                </a:solidFill>
                <a:latin typeface="Arial" charset="0"/>
              </a:rPr>
              <a:t>Vollzeitpflege</a:t>
            </a:r>
          </a:p>
          <a:p>
            <a:pPr fontAlgn="base">
              <a:spcBef>
                <a:spcPts val="379"/>
              </a:spcBef>
            </a:pPr>
            <a:r>
              <a:rPr lang="de-DE" altLang="de-DE" dirty="0" smtClean="0">
                <a:solidFill>
                  <a:schemeClr val="tx1"/>
                </a:solidFill>
                <a:latin typeface="Arial" charset="0"/>
              </a:rPr>
              <a:t>Mutter-Kind-Einrichtung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  <a:p>
            <a:pPr lvl="0" fontAlgn="base">
              <a:spcAft>
                <a:spcPct val="0"/>
              </a:spcAft>
              <a:tabLst/>
            </a:pPr>
            <a:endParaRPr lang="de-DE" altLang="de-DE" dirty="0">
              <a:solidFill>
                <a:schemeClr val="tx1"/>
              </a:solidFill>
              <a:latin typeface="Arial" charset="0"/>
            </a:endParaRPr>
          </a:p>
          <a:p>
            <a:pPr defTabSz="801472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1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de-DE" altLang="de-DE" sz="2100" b="1" dirty="0">
                <a:solidFill>
                  <a:schemeClr val="tx1"/>
                </a:solidFill>
                <a:latin typeface="Arial" charset="0"/>
              </a:rPr>
            </a:br>
            <a:r>
              <a:rPr lang="de-DE" altLang="de-DE" sz="21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de-DE" altLang="de-DE" sz="2100" b="1" dirty="0">
                <a:solidFill>
                  <a:schemeClr val="tx1"/>
                </a:solidFill>
                <a:latin typeface="Arial" charset="0"/>
              </a:rPr>
            </a:br>
            <a:endParaRPr lang="de-DE" altLang="de-DE" sz="21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30662" y="2729798"/>
            <a:ext cx="2093534" cy="3075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 anchorCtr="0"/>
          <a:lstStyle/>
          <a:p>
            <a:pPr fontAlgn="base">
              <a:spcBef>
                <a:spcPts val="379"/>
              </a:spcBef>
            </a:pPr>
            <a:r>
              <a:rPr lang="de-DE" altLang="de-DE" b="1" dirty="0" smtClean="0">
                <a:solidFill>
                  <a:schemeClr val="tx1"/>
                </a:solidFill>
                <a:latin typeface="Arial" charset="0"/>
              </a:rPr>
              <a:t>Teilstationäre Hilfen</a:t>
            </a:r>
          </a:p>
          <a:p>
            <a:pPr fontAlgn="base">
              <a:spcBef>
                <a:spcPts val="379"/>
              </a:spcBef>
            </a:pPr>
            <a:r>
              <a:rPr lang="de-DE" altLang="de-DE" dirty="0" smtClean="0">
                <a:solidFill>
                  <a:schemeClr val="tx1"/>
                </a:solidFill>
                <a:latin typeface="Arial" charset="0"/>
              </a:rPr>
              <a:t>Tagesgruppe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  <a:p>
            <a:pPr fontAlgn="base">
              <a:spcBef>
                <a:spcPts val="379"/>
              </a:spcBef>
            </a:pPr>
            <a:endParaRPr lang="de-DE" altLang="de-DE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97670" y="2729798"/>
            <a:ext cx="2942839" cy="3075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 anchorCtr="0"/>
          <a:lstStyle/>
          <a:p>
            <a:pPr fontAlgn="base">
              <a:spcBef>
                <a:spcPts val="379"/>
              </a:spcBef>
            </a:pPr>
            <a:r>
              <a:rPr lang="de-DE" altLang="de-DE" b="1" dirty="0" smtClean="0">
                <a:solidFill>
                  <a:schemeClr val="tx1"/>
                </a:solidFill>
                <a:latin typeface="Arial" charset="0"/>
              </a:rPr>
              <a:t>Ambulante Hilfen </a:t>
            </a:r>
          </a:p>
          <a:p>
            <a:pPr fontAlgn="base">
              <a:spcBef>
                <a:spcPts val="379"/>
              </a:spcBef>
            </a:pPr>
            <a:endParaRPr lang="de-DE" altLang="de-DE" dirty="0" smtClean="0">
              <a:solidFill>
                <a:schemeClr val="tx1"/>
              </a:solidFill>
              <a:latin typeface="Arial" charset="0"/>
            </a:endParaRPr>
          </a:p>
          <a:p>
            <a:pPr fontAlgn="base">
              <a:spcBef>
                <a:spcPts val="379"/>
              </a:spcBef>
            </a:pPr>
            <a:r>
              <a:rPr lang="de-DE" altLang="de-DE" dirty="0" smtClean="0">
                <a:solidFill>
                  <a:schemeClr val="tx1"/>
                </a:solidFill>
                <a:latin typeface="Arial" charset="0"/>
              </a:rPr>
              <a:t>Erziehungsberatung            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  <a:p>
            <a:pPr lvl="0" fontAlgn="base">
              <a:spcAft>
                <a:spcPct val="0"/>
              </a:spcAft>
              <a:tabLst/>
            </a:pPr>
            <a:r>
              <a:rPr lang="de-DE" altLang="de-DE" dirty="0">
                <a:solidFill>
                  <a:schemeClr val="tx1"/>
                </a:solidFill>
                <a:latin typeface="Arial" charset="0"/>
              </a:rPr>
              <a:t>Frühe Hilfen</a:t>
            </a:r>
          </a:p>
          <a:p>
            <a:pPr lvl="0" fontAlgn="base">
              <a:spcAft>
                <a:spcPct val="0"/>
              </a:spcAft>
              <a:tabLst/>
            </a:pPr>
            <a:r>
              <a:rPr lang="de-DE" altLang="de-DE" dirty="0">
                <a:solidFill>
                  <a:schemeClr val="tx1"/>
                </a:solidFill>
                <a:latin typeface="Arial" charset="0"/>
              </a:rPr>
              <a:t>Soziale Gruppe</a:t>
            </a:r>
          </a:p>
          <a:p>
            <a:pPr lvl="0" fontAlgn="base">
              <a:spcAft>
                <a:spcPct val="0"/>
              </a:spcAft>
              <a:tabLst/>
            </a:pPr>
            <a:r>
              <a:rPr lang="de-DE" altLang="de-DE" dirty="0">
                <a:solidFill>
                  <a:schemeClr val="tx1"/>
                </a:solidFill>
                <a:latin typeface="Arial" charset="0"/>
              </a:rPr>
              <a:t>Tagespflege</a:t>
            </a:r>
          </a:p>
          <a:p>
            <a:pPr lvl="0" fontAlgn="base">
              <a:spcAft>
                <a:spcPct val="0"/>
              </a:spcAft>
              <a:tabLst/>
            </a:pPr>
            <a:r>
              <a:rPr lang="de-DE" altLang="de-DE" dirty="0">
                <a:solidFill>
                  <a:schemeClr val="tx1"/>
                </a:solidFill>
                <a:latin typeface="Arial" charset="0"/>
              </a:rPr>
              <a:t>Erziehungsbeistandschaft</a:t>
            </a:r>
            <a:br>
              <a:rPr lang="de-DE" altLang="de-DE" dirty="0">
                <a:solidFill>
                  <a:schemeClr val="tx1"/>
                </a:solidFill>
                <a:latin typeface="Arial" charset="0"/>
              </a:rPr>
            </a:br>
            <a:r>
              <a:rPr lang="de-DE" altLang="de-DE" dirty="0" smtClean="0">
                <a:solidFill>
                  <a:schemeClr val="tx1"/>
                </a:solidFill>
                <a:latin typeface="Arial" charset="0"/>
              </a:rPr>
              <a:t>Sozialpädagogische Familienhilfe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des Sozialen Dienstes</a:t>
            </a:r>
            <a:endParaRPr lang="de-DE" dirty="0"/>
          </a:p>
        </p:txBody>
      </p:sp>
      <p:sp>
        <p:nvSpPr>
          <p:cNvPr id="11" name="Titel 3"/>
          <p:cNvSpPr txBox="1">
            <a:spLocks/>
          </p:cNvSpPr>
          <p:nvPr/>
        </p:nvSpPr>
        <p:spPr>
          <a:xfrm>
            <a:off x="407162" y="980728"/>
            <a:ext cx="8141458" cy="1240902"/>
          </a:xfrm>
          <a:prstGeom prst="rect">
            <a:avLst/>
          </a:prstGeom>
          <a:solidFill>
            <a:srgbClr val="DCA9BF"/>
          </a:solidFill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dirty="0" smtClean="0">
                <a:latin typeface="Arial" charset="0"/>
              </a:rPr>
              <a:t>Hilfen zur Erziehung nach den §§ 27 – 35 SGB VIII</a:t>
            </a:r>
            <a:endParaRPr lang="de-DE" b="1" dirty="0">
              <a:latin typeface="+mn-lt"/>
            </a:endParaRPr>
          </a:p>
        </p:txBody>
      </p:sp>
      <p:pic>
        <p:nvPicPr>
          <p:cNvPr id="7" name="Grafik 6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0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1107978"/>
            <a:ext cx="8141458" cy="1240902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Schutzmaßnahmen </a:t>
            </a:r>
            <a:r>
              <a:rPr lang="de-DE" altLang="de-DE" dirty="0">
                <a:latin typeface="Arial" charset="0"/>
              </a:rPr>
              <a:t>bei Kindeswohlgefährdung</a:t>
            </a:r>
            <a:r>
              <a:rPr lang="de-DE" altLang="de-DE" dirty="0">
                <a:latin typeface="Arial" charset="0"/>
                <a:cs typeface="Arial" charset="0"/>
              </a:rPr>
              <a:t/>
            </a:r>
            <a:br>
              <a:rPr lang="de-DE" altLang="de-DE" dirty="0">
                <a:latin typeface="Arial" charset="0"/>
                <a:cs typeface="Arial" charset="0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7528" y="3050216"/>
            <a:ext cx="5746413" cy="3331112"/>
          </a:xfrm>
          <a:prstGeom prst="rect">
            <a:avLst/>
          </a:prstGeom>
        </p:spPr>
        <p:txBody>
          <a:bodyPr/>
          <a:lstStyle/>
          <a:p>
            <a:pPr marL="300552" indent="-30055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Schutzauftrag bei Kindeswohlgefährdung</a:t>
            </a:r>
          </a:p>
          <a:p>
            <a:pPr marL="300552" indent="-30055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Inobhutnahme </a:t>
            </a:r>
          </a:p>
          <a:p>
            <a:pPr marL="300552" indent="-30055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Mitteilung an das Familiengericht </a:t>
            </a:r>
          </a:p>
          <a:p>
            <a:pPr marL="300552" indent="-30055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100" dirty="0">
                <a:latin typeface="Arial" charset="0"/>
              </a:rPr>
              <a:t>Erstellung eines Schutzkonzeptes im Zusammenwirken mit Eltern und Kinder-und Jugendlichen</a:t>
            </a:r>
            <a:br>
              <a:rPr lang="de-DE" altLang="de-DE" sz="2100" dirty="0">
                <a:latin typeface="Arial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des Sozialen Dienstes</a:t>
            </a:r>
            <a:endParaRPr lang="de-DE" dirty="0"/>
          </a:p>
        </p:txBody>
      </p:sp>
      <p:pic>
        <p:nvPicPr>
          <p:cNvPr id="5" name="Grafik 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5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893344"/>
            <a:ext cx="8141458" cy="1383528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Möglichkeiten </a:t>
            </a:r>
            <a:r>
              <a:rPr lang="de-DE" altLang="de-DE" dirty="0">
                <a:latin typeface="Arial" charset="0"/>
              </a:rPr>
              <a:t>des Sozialen </a:t>
            </a:r>
            <a:r>
              <a:rPr lang="de-DE" altLang="de-DE" dirty="0" smtClean="0">
                <a:latin typeface="Arial" charset="0"/>
              </a:rPr>
              <a:t>Dienstes des Kreisjugendamtes</a:t>
            </a:r>
            <a:r>
              <a:rPr lang="de-DE" altLang="de-DE" dirty="0">
                <a:latin typeface="Arial" charset="0"/>
                <a:cs typeface="Arial" charset="0"/>
              </a:rPr>
              <a:t/>
            </a:r>
            <a:br>
              <a:rPr lang="de-DE" altLang="de-DE" dirty="0">
                <a:latin typeface="Arial" charset="0"/>
                <a:cs typeface="Arial" charset="0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des Sozialen Dienstes</a:t>
            </a:r>
            <a:endParaRPr lang="de-DE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00015" y="2619086"/>
            <a:ext cx="1908620" cy="359098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108634" y="2619086"/>
            <a:ext cx="2154324" cy="359098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264316" y="2619086"/>
            <a:ext cx="2154324" cy="359098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61101" y="3053829"/>
            <a:ext cx="1539385" cy="63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800" dirty="0">
                <a:latin typeface="Arial" charset="0"/>
              </a:rPr>
              <a:t>Kein Hilfebedarf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15426" y="3107195"/>
            <a:ext cx="1539385" cy="35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charset="0"/>
              </a:rPr>
              <a:t>Hilfebedarf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275856" y="3886174"/>
            <a:ext cx="1721718" cy="187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600" dirty="0">
                <a:latin typeface="Arial" charset="0"/>
              </a:rPr>
              <a:t>Tätigwerden des Sozialen Dienstes in Zusammenarbeit mit Eltern und dem jungen Menschen</a:t>
            </a:r>
            <a:r>
              <a:rPr lang="de-DE" altLang="de-DE" sz="1800" dirty="0">
                <a:latin typeface="Arial" charset="0"/>
              </a:rPr>
              <a:t>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508104" y="3886174"/>
            <a:ext cx="1737197" cy="187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600" dirty="0">
                <a:latin typeface="Arial" charset="0"/>
              </a:rPr>
              <a:t>Tätigwerden des Sozialen Dienstes in Zusammenarbeit mit Eltern und dem jungen Menschen</a:t>
            </a:r>
            <a:r>
              <a:rPr lang="de-DE" altLang="de-DE" sz="1800" dirty="0">
                <a:latin typeface="Arial" charset="0"/>
              </a:rPr>
              <a:t> </a:t>
            </a:r>
          </a:p>
        </p:txBody>
      </p:sp>
      <p:pic>
        <p:nvPicPr>
          <p:cNvPr id="15" name="Grafik 1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7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5291" y="953894"/>
            <a:ext cx="8141458" cy="1250970"/>
          </a:xfrm>
          <a:prstGeom prst="rect">
            <a:avLst/>
          </a:prstGeom>
          <a:solidFill>
            <a:srgbClr val="DCA9B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altLang="de-DE" dirty="0" smtClean="0">
                <a:latin typeface="Arial" charset="0"/>
              </a:rPr>
              <a:t>Beratungsstelle </a:t>
            </a:r>
            <a:r>
              <a:rPr lang="de-DE" altLang="de-DE" dirty="0">
                <a:latin typeface="Arial" charset="0"/>
              </a:rPr>
              <a:t>für Familien &amp; Jugendliche</a:t>
            </a:r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dirty="0">
                <a:latin typeface="Arial" charset="0"/>
                <a:cs typeface="Arial" charset="0"/>
              </a:rPr>
              <a:t/>
            </a:r>
            <a:br>
              <a:rPr lang="de-DE" altLang="de-DE" dirty="0">
                <a:latin typeface="Arial" charset="0"/>
                <a:cs typeface="Arial" charset="0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7528" y="2658667"/>
            <a:ext cx="7019497" cy="365065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1600" dirty="0">
                <a:latin typeface="Arial" charset="0"/>
              </a:rPr>
              <a:t>Eltern oder Jugendliche melden sich telefonisch oder persönlich an der Beratungsstelle an:</a:t>
            </a:r>
          </a:p>
          <a:p>
            <a:endParaRPr lang="de-DE" altLang="de-DE" sz="1600" dirty="0">
              <a:latin typeface="Arial" charset="0"/>
            </a:endParaRPr>
          </a:p>
          <a:p>
            <a:r>
              <a:rPr lang="de-DE" altLang="de-DE" b="1" dirty="0">
                <a:latin typeface="Arial" charset="0"/>
              </a:rPr>
              <a:t>Silcherstr.39, 73614 Schorndorf</a:t>
            </a:r>
          </a:p>
          <a:p>
            <a:r>
              <a:rPr lang="de-DE" altLang="de-DE" b="1" dirty="0">
                <a:latin typeface="Arial" charset="0"/>
              </a:rPr>
              <a:t>Tel: 07181-93889-5039</a:t>
            </a:r>
          </a:p>
          <a:p>
            <a:endParaRPr lang="de-DE" altLang="de-DE" sz="1600" dirty="0">
              <a:latin typeface="Arial" charset="0"/>
            </a:endParaRPr>
          </a:p>
          <a:p>
            <a:r>
              <a:rPr lang="de-DE" altLang="de-DE" sz="1600" dirty="0">
                <a:latin typeface="Arial" charset="0"/>
              </a:rPr>
              <a:t>Erstgespräche finden in der Regel innerhalb von 4 Wochen statt.</a:t>
            </a:r>
          </a:p>
          <a:p>
            <a:endParaRPr lang="de-DE" altLang="de-DE" sz="1600" dirty="0">
              <a:latin typeface="Arial" charset="0"/>
            </a:endParaRPr>
          </a:p>
          <a:p>
            <a:r>
              <a:rPr lang="de-DE" altLang="de-DE" sz="1600" dirty="0">
                <a:latin typeface="Arial" charset="0"/>
              </a:rPr>
              <a:t>Das Team der Berater und Beraterinnen setzt sich aus </a:t>
            </a:r>
          </a:p>
          <a:p>
            <a:r>
              <a:rPr lang="de-DE" altLang="de-DE" sz="1600" dirty="0">
                <a:latin typeface="Arial" charset="0"/>
              </a:rPr>
              <a:t>Diplompädagogen, Sozialpädagogen und Psychologen</a:t>
            </a:r>
          </a:p>
          <a:p>
            <a:r>
              <a:rPr lang="de-DE" altLang="de-DE" sz="1600" dirty="0">
                <a:latin typeface="Arial" charset="0"/>
              </a:rPr>
              <a:t>zusammen, die in Beratung und Therapie ausgebildet sind.</a:t>
            </a:r>
          </a:p>
          <a:p>
            <a:pPr>
              <a:spcBef>
                <a:spcPct val="5000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8737" y="388625"/>
            <a:ext cx="8397385" cy="3607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Vorstellung der Beratungsstelle für Familien &amp; Jugendliche</a:t>
            </a:r>
            <a:endParaRPr lang="de-DE" dirty="0"/>
          </a:p>
        </p:txBody>
      </p:sp>
      <p:pic>
        <p:nvPicPr>
          <p:cNvPr id="5" name="Grafik 4" descr="http://lrarmkadenin/custom/logo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6164908"/>
            <a:ext cx="2017414" cy="43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1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Bildschirmpräsentation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Dienste des Kreisjugendamtes</vt:lpstr>
      <vt:lpstr>Zuständigkeit Sozialraumteam Schorndorf</vt:lpstr>
      <vt:lpstr>Der Soziale Dienst: Zugangswege </vt:lpstr>
      <vt:lpstr>Der Soziale Dienst: Beratung nach §§ 8, 16, 17, 18 SGB VIII </vt:lpstr>
      <vt:lpstr>PowerPoint-Präsentation</vt:lpstr>
      <vt:lpstr>Schutzmaßnahmen bei Kindeswohlgefährdung </vt:lpstr>
      <vt:lpstr>Möglichkeiten des Sozialen Dienstes des Kreisjugendamtes </vt:lpstr>
      <vt:lpstr>Beratungsstelle für Familien &amp; Jugendliche  </vt:lpstr>
      <vt:lpstr>Wer kann kommen?   </vt:lpstr>
      <vt:lpstr>Was geschieht in der Beratungsstelle? </vt:lpstr>
      <vt:lpstr>Beratungsanlässe</vt:lpstr>
      <vt:lpstr>Beratungsrahmen </vt:lpstr>
      <vt:lpstr>Vielen Dank für Ihre Aufmerksamkeit</vt:lpstr>
    </vt:vector>
  </TitlesOfParts>
  <Company>Landratsamt Rems-Murr-Kreis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2024443</dc:creator>
  <cp:lastModifiedBy>2024443</cp:lastModifiedBy>
  <cp:revision>7</cp:revision>
  <dcterms:created xsi:type="dcterms:W3CDTF">2017-02-02T08:00:07Z</dcterms:created>
  <dcterms:modified xsi:type="dcterms:W3CDTF">2017-02-02T08:41:25Z</dcterms:modified>
</cp:coreProperties>
</file>